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42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46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6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80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60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0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71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96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87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02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43D1-2527-4053-B5C3-E2E2ED7DA5D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E2F3-379B-41DA-B613-68876FE9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6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62300"/>
                </a:solidFill>
              </a:rPr>
              <a:t>Рождение</a:t>
            </a:r>
          </a:p>
          <a:p>
            <a:pPr algn="ctr"/>
            <a:endParaRPr lang="ru-RU" sz="5400" b="1" dirty="0" smtClean="0">
              <a:solidFill>
                <a:srgbClr val="462300"/>
              </a:solidFill>
            </a:endParaRPr>
          </a:p>
          <a:p>
            <a:pPr algn="ctr"/>
            <a:endParaRPr lang="ru-RU" sz="5400" b="1" dirty="0">
              <a:solidFill>
                <a:srgbClr val="462300"/>
              </a:solidFill>
            </a:endParaRPr>
          </a:p>
          <a:p>
            <a:pPr algn="ctr"/>
            <a:endParaRPr lang="ru-RU" sz="5400" b="1" dirty="0" smtClean="0">
              <a:solidFill>
                <a:srgbClr val="4623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462300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solidFill>
                  <a:srgbClr val="462300"/>
                </a:solidFill>
              </a:rPr>
              <a:t>Самарской губернии</a:t>
            </a:r>
            <a:endParaRPr lang="ru-RU" sz="5400" b="1" dirty="0">
              <a:solidFill>
                <a:srgbClr val="462300"/>
              </a:solidFill>
            </a:endParaRPr>
          </a:p>
        </p:txBody>
      </p:sp>
      <p:pic>
        <p:nvPicPr>
          <p:cNvPr id="1028" name="Picture 4" descr="I:\КРАЕВЕДЕНИЕ\рождение Самарской губернии\герб Самарской губерни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60" t="12087" r="21743" b="45339"/>
          <a:stretch/>
        </p:blipFill>
        <p:spPr bwMode="auto">
          <a:xfrm>
            <a:off x="3131840" y="1635080"/>
            <a:ext cx="2840671" cy="28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5294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054458"/>
            <a:ext cx="3250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462300"/>
                </a:solidFill>
              </a:rPr>
              <a:t>С.Г. </a:t>
            </a:r>
            <a:r>
              <a:rPr lang="ru-RU" sz="2200" b="1" dirty="0" err="1" smtClean="0">
                <a:solidFill>
                  <a:srgbClr val="462300"/>
                </a:solidFill>
              </a:rPr>
              <a:t>Волховский</a:t>
            </a:r>
            <a:r>
              <a:rPr lang="ru-RU" sz="2200" b="1" dirty="0" smtClean="0">
                <a:solidFill>
                  <a:srgbClr val="462300"/>
                </a:solidFill>
              </a:rPr>
              <a:t> был назначен первым губернатором</a:t>
            </a:r>
          </a:p>
          <a:p>
            <a:pPr algn="r"/>
            <a:r>
              <a:rPr lang="ru-RU" sz="2200" b="1" dirty="0" smtClean="0">
                <a:solidFill>
                  <a:srgbClr val="462300"/>
                </a:solidFill>
              </a:rPr>
              <a:t>Самарской губернии</a:t>
            </a:r>
            <a:endParaRPr lang="ru-RU" sz="2200" b="1" dirty="0">
              <a:solidFill>
                <a:srgbClr val="462300"/>
              </a:solidFill>
            </a:endParaRPr>
          </a:p>
        </p:txBody>
      </p:sp>
      <p:pic>
        <p:nvPicPr>
          <p:cNvPr id="5" name="Рисунок 4" descr="I:\1. СТАТЬИ\Фабрика-кухня\Волговский В.Г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039549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874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947" y="1689189"/>
            <a:ext cx="82015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462300"/>
                </a:solidFill>
              </a:rPr>
              <a:t>Административные  изменения  в  Заволжье  назревали  давно. Важными </a:t>
            </a:r>
            <a:r>
              <a:rPr lang="ru-RU" sz="3000" b="1" dirty="0" smtClean="0">
                <a:solidFill>
                  <a:srgbClr val="462300"/>
                </a:solidFill>
              </a:rPr>
              <a:t>обстоятельствами</a:t>
            </a:r>
            <a:r>
              <a:rPr lang="ru-RU" sz="3000" b="1" dirty="0">
                <a:solidFill>
                  <a:srgbClr val="462300"/>
                </a:solidFill>
              </a:rPr>
              <a:t>, ускорившими  создание  </a:t>
            </a:r>
            <a:r>
              <a:rPr lang="ru-RU" sz="3000" b="1" dirty="0" smtClean="0">
                <a:solidFill>
                  <a:srgbClr val="462300"/>
                </a:solidFill>
              </a:rPr>
              <a:t>губернии  </a:t>
            </a:r>
            <a:r>
              <a:rPr lang="ru-RU" sz="3000" b="1" dirty="0">
                <a:solidFill>
                  <a:srgbClr val="462300"/>
                </a:solidFill>
              </a:rPr>
              <a:t>за  Волгой, был  стремительный  рост  Самары  и  подъём  её  экономического  значения, развитием  товарного  производства  зерна  в  крае  и  хлебной  торговли</a:t>
            </a:r>
            <a:r>
              <a:rPr lang="ru-RU" sz="3000" b="1" dirty="0" smtClean="0">
                <a:solidFill>
                  <a:srgbClr val="462300"/>
                </a:solidFill>
              </a:rPr>
              <a:t>.</a:t>
            </a:r>
            <a:endParaRPr lang="ru-RU" sz="3000" b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872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847" y="1772816"/>
            <a:ext cx="7498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462300"/>
                </a:solidFill>
              </a:rPr>
              <a:t>В  </a:t>
            </a:r>
            <a:r>
              <a:rPr lang="ru-RU" sz="3000" b="1" dirty="0">
                <a:solidFill>
                  <a:srgbClr val="462300"/>
                </a:solidFill>
              </a:rPr>
              <a:t>этих  условиях  получение  Самарой  ранга  главного  административного  центра  Заволжья  являлось  закреплением    её реального  исключительного  положения  на  левобережье  Средней  Волги, а  не  просто  волевым  решением</a:t>
            </a:r>
            <a:r>
              <a:rPr lang="ru-RU" sz="3000" b="1" dirty="0" smtClean="0">
                <a:solidFill>
                  <a:srgbClr val="462300"/>
                </a:solidFill>
              </a:rPr>
              <a:t>.</a:t>
            </a:r>
            <a:endParaRPr lang="ru-RU" sz="3000" b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872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1468229"/>
            <a:ext cx="511256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462300"/>
                </a:solidFill>
              </a:rPr>
              <a:t>6 декабря 1850 </a:t>
            </a:r>
            <a:r>
              <a:rPr lang="ru-RU" sz="4400" b="1" dirty="0" smtClean="0">
                <a:solidFill>
                  <a:srgbClr val="462300"/>
                </a:solidFill>
              </a:rPr>
              <a:t>года</a:t>
            </a:r>
            <a:endParaRPr lang="ru-RU" sz="3200" b="1" dirty="0" smtClean="0">
              <a:solidFill>
                <a:srgbClr val="462300"/>
              </a:solidFill>
            </a:endParaRPr>
          </a:p>
          <a:p>
            <a:endParaRPr lang="ru-RU" sz="1000" b="1" dirty="0" smtClean="0">
              <a:solidFill>
                <a:srgbClr val="462300"/>
              </a:solidFill>
            </a:endParaRPr>
          </a:p>
          <a:p>
            <a:r>
              <a:rPr lang="ru-RU" sz="3200" b="1" dirty="0" smtClean="0">
                <a:solidFill>
                  <a:srgbClr val="462300"/>
                </a:solidFill>
              </a:rPr>
              <a:t>император </a:t>
            </a:r>
            <a:r>
              <a:rPr lang="ru-RU" sz="3200" b="1" dirty="0">
                <a:solidFill>
                  <a:srgbClr val="462300"/>
                </a:solidFill>
              </a:rPr>
              <a:t>Николай I </a:t>
            </a:r>
            <a:endParaRPr lang="ru-RU" sz="3200" b="1" dirty="0" smtClean="0">
              <a:solidFill>
                <a:srgbClr val="462300"/>
              </a:solidFill>
            </a:endParaRPr>
          </a:p>
          <a:p>
            <a:r>
              <a:rPr lang="ru-RU" sz="3200" b="1" dirty="0" smtClean="0">
                <a:solidFill>
                  <a:srgbClr val="462300"/>
                </a:solidFill>
              </a:rPr>
              <a:t>издал </a:t>
            </a:r>
            <a:r>
              <a:rPr lang="ru-RU" sz="3200" b="1" dirty="0">
                <a:solidFill>
                  <a:srgbClr val="462300"/>
                </a:solidFill>
              </a:rPr>
              <a:t>следующий Указ Правительствующему Сенату о создании Самарской губернии:</a:t>
            </a:r>
          </a:p>
        </p:txBody>
      </p:sp>
      <p:pic>
        <p:nvPicPr>
          <p:cNvPr id="2050" name="Picture 2" descr="I:\КРАЕВЕДЕНИЕ\рождение Самарской губернии\Николай 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7048" y="1224334"/>
            <a:ext cx="3220751" cy="41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872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24" y="757148"/>
            <a:ext cx="3923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462300"/>
                </a:solidFill>
              </a:rPr>
              <a:t>“…Образовать </a:t>
            </a:r>
            <a:r>
              <a:rPr lang="ru-RU" sz="2800" b="1" dirty="0">
                <a:solidFill>
                  <a:srgbClr val="462300"/>
                </a:solidFill>
              </a:rPr>
              <a:t>на левом берегу Волги новую губернию, под названием Самарской, </a:t>
            </a:r>
            <a:r>
              <a:rPr lang="ru-RU" sz="2800" b="1" dirty="0" smtClean="0">
                <a:solidFill>
                  <a:srgbClr val="462300"/>
                </a:solidFill>
              </a:rPr>
              <a:t>в </a:t>
            </a:r>
            <a:r>
              <a:rPr lang="ru-RU" sz="2800" b="1" dirty="0">
                <a:solidFill>
                  <a:srgbClr val="462300"/>
                </a:solidFill>
              </a:rPr>
              <a:t>которой городу Самаре </a:t>
            </a:r>
            <a:r>
              <a:rPr lang="ru-RU" sz="2800" b="1" dirty="0" smtClean="0">
                <a:solidFill>
                  <a:srgbClr val="462300"/>
                </a:solidFill>
              </a:rPr>
              <a:t>быть </a:t>
            </a:r>
            <a:r>
              <a:rPr lang="ru-RU" sz="2800" b="1" dirty="0">
                <a:solidFill>
                  <a:srgbClr val="462300"/>
                </a:solidFill>
              </a:rPr>
              <a:t>губернским </a:t>
            </a:r>
            <a:r>
              <a:rPr lang="ru-RU" sz="2800" b="1" dirty="0" smtClean="0">
                <a:solidFill>
                  <a:srgbClr val="462300"/>
                </a:solidFill>
              </a:rPr>
              <a:t>городом.</a:t>
            </a:r>
          </a:p>
          <a:p>
            <a:pPr algn="r"/>
            <a:r>
              <a:rPr lang="ru-RU" sz="2800" b="1" dirty="0" smtClean="0">
                <a:solidFill>
                  <a:srgbClr val="462300"/>
                </a:solidFill>
              </a:rPr>
              <a:t>…Меру </a:t>
            </a:r>
            <a:r>
              <a:rPr lang="ru-RU" sz="2800" b="1" dirty="0">
                <a:solidFill>
                  <a:srgbClr val="462300"/>
                </a:solidFill>
              </a:rPr>
              <a:t>сию привести в действие </a:t>
            </a:r>
            <a:endParaRPr lang="ru-RU" sz="2800" b="1" dirty="0" smtClean="0">
              <a:solidFill>
                <a:srgbClr val="4623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462300"/>
                </a:solidFill>
              </a:rPr>
              <a:t>с </a:t>
            </a:r>
            <a:r>
              <a:rPr lang="ru-RU" sz="2800" b="1" dirty="0">
                <a:solidFill>
                  <a:srgbClr val="462300"/>
                </a:solidFill>
              </a:rPr>
              <a:t>1 января будущего 1851 </a:t>
            </a:r>
            <a:r>
              <a:rPr lang="ru-RU" sz="2800" b="1" dirty="0" smtClean="0">
                <a:solidFill>
                  <a:srgbClr val="462300"/>
                </a:solidFill>
              </a:rPr>
              <a:t>года…”</a:t>
            </a:r>
            <a:endParaRPr lang="ru-RU" sz="2800" b="1" dirty="0">
              <a:solidFill>
                <a:srgbClr val="46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Олег\Desktop\карта Самарской губернии, 19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7" t="1351" r="1573"/>
          <a:stretch/>
        </p:blipFill>
        <p:spPr bwMode="auto">
          <a:xfrm>
            <a:off x="4375422" y="188640"/>
            <a:ext cx="430103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872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КРАЕВЕДЕНИЕ\рождение Самарской губернии\Самарская губер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93" y="404664"/>
            <a:ext cx="395481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225783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62300"/>
                </a:solidFill>
              </a:rPr>
              <a:t>По данным статистики, площадь новой губернии составила 140 370 квадратных верст с населением </a:t>
            </a:r>
            <a:r>
              <a:rPr lang="ru-RU" b="1" dirty="0" smtClean="0">
                <a:solidFill>
                  <a:srgbClr val="462300"/>
                </a:solidFill>
              </a:rPr>
              <a:t>свыше 1 млн. </a:t>
            </a:r>
            <a:r>
              <a:rPr lang="ru-RU" b="1" dirty="0">
                <a:solidFill>
                  <a:srgbClr val="462300"/>
                </a:solidFill>
              </a:rPr>
              <a:t>300 тысяч </a:t>
            </a:r>
            <a:r>
              <a:rPr lang="ru-RU" b="1" dirty="0" smtClean="0">
                <a:solidFill>
                  <a:srgbClr val="462300"/>
                </a:solidFill>
              </a:rPr>
              <a:t>человек.</a:t>
            </a:r>
          </a:p>
          <a:p>
            <a:r>
              <a:rPr lang="ru-RU" b="1" dirty="0" smtClean="0">
                <a:solidFill>
                  <a:srgbClr val="462300"/>
                </a:solidFill>
              </a:rPr>
              <a:t>Сёл </a:t>
            </a:r>
            <a:r>
              <a:rPr lang="ru-RU" b="1" dirty="0">
                <a:solidFill>
                  <a:srgbClr val="462300"/>
                </a:solidFill>
              </a:rPr>
              <a:t>было 437, деревень 1046, селец 203, колоний 70, хуторов и выселков 233. В городах, а их было 8, проживало чуть более 3 процентов. Самара насчитывала </a:t>
            </a:r>
            <a:r>
              <a:rPr lang="ru-RU" b="1" dirty="0" smtClean="0">
                <a:solidFill>
                  <a:srgbClr val="462300"/>
                </a:solidFill>
              </a:rPr>
              <a:t>14 920 </a:t>
            </a:r>
            <a:r>
              <a:rPr lang="ru-RU" b="1" dirty="0">
                <a:solidFill>
                  <a:srgbClr val="462300"/>
                </a:solidFill>
              </a:rPr>
              <a:t>граждан. Соотношение мужчин и женщин было практически одинаковым.</a:t>
            </a:r>
          </a:p>
        </p:txBody>
      </p:sp>
    </p:spTree>
    <p:extLst>
      <p:ext uri="{BB962C8B-B14F-4D97-AF65-F5344CB8AC3E}">
        <p14:creationId xmlns:p14="http://schemas.microsoft.com/office/powerpoint/2010/main" xmlns="" val="3862891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КРАЕВЕДЕНИЕ\рождение Самарской губернии\Самарская губерния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95643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77804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462300"/>
                </a:solidFill>
              </a:rPr>
              <a:t>Административно Самарская губерния подчинялась Оренбургскому </a:t>
            </a:r>
            <a:endParaRPr lang="ru-RU" sz="2400" b="1" dirty="0" smtClean="0">
              <a:solidFill>
                <a:srgbClr val="46230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462300"/>
                </a:solidFill>
              </a:rPr>
              <a:t>генерал-губернатору.</a:t>
            </a:r>
            <a:endParaRPr lang="ru-RU" sz="2400" b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4868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462300"/>
                </a:solidFill>
              </a:rPr>
              <a:t>1 января 1851 </a:t>
            </a:r>
            <a:r>
              <a:rPr lang="ru-RU" sz="3600" b="1" dirty="0" smtClean="0">
                <a:solidFill>
                  <a:srgbClr val="462300"/>
                </a:solidFill>
              </a:rPr>
              <a:t>года</a:t>
            </a:r>
            <a:endParaRPr lang="ru-RU" sz="2400" b="1" dirty="0" smtClean="0">
              <a:solidFill>
                <a:srgbClr val="462300"/>
              </a:solidFill>
            </a:endParaRPr>
          </a:p>
          <a:p>
            <a:pPr algn="ctr"/>
            <a:endParaRPr lang="ru-RU" sz="1000" dirty="0" smtClean="0">
              <a:solidFill>
                <a:srgbClr val="4623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462300"/>
                </a:solidFill>
              </a:rPr>
              <a:t>состоялись </a:t>
            </a:r>
            <a:r>
              <a:rPr lang="ru-RU" sz="2400" b="1" dirty="0">
                <a:solidFill>
                  <a:srgbClr val="462300"/>
                </a:solidFill>
              </a:rPr>
              <a:t>торжества по случаю образования Самарской </a:t>
            </a:r>
            <a:r>
              <a:rPr lang="ru-RU" sz="2400" b="1" dirty="0" smtClean="0">
                <a:solidFill>
                  <a:srgbClr val="462300"/>
                </a:solidFill>
              </a:rPr>
              <a:t>губернии</a:t>
            </a:r>
            <a:endParaRPr lang="ru-RU" sz="2400" b="1" dirty="0">
              <a:solidFill>
                <a:srgbClr val="462300"/>
              </a:solidFill>
            </a:endParaRPr>
          </a:p>
        </p:txBody>
      </p:sp>
      <p:pic>
        <p:nvPicPr>
          <p:cNvPr id="6146" name="Picture 2" descr="I:\КРАЕВЕДЕНИЕ\рождение Самарской губернии\осбк Макке, 1880-е гг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85" y="2168858"/>
            <a:ext cx="3757457" cy="27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2564904"/>
            <a:ext cx="4200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62300"/>
                </a:solidFill>
              </a:rPr>
              <a:t>«…В </a:t>
            </a:r>
            <a:r>
              <a:rPr lang="ru-RU" b="1" dirty="0">
                <a:solidFill>
                  <a:srgbClr val="462300"/>
                </a:solidFill>
              </a:rPr>
              <a:t>9 часов утра все самарское дворянство и купечество поехало к первому самарскому губернатору </a:t>
            </a:r>
            <a:r>
              <a:rPr lang="ru-RU" b="1" dirty="0" err="1" smtClean="0">
                <a:solidFill>
                  <a:srgbClr val="462300"/>
                </a:solidFill>
              </a:rPr>
              <a:t>Волховскому</a:t>
            </a:r>
            <a:r>
              <a:rPr lang="ru-RU" b="1" dirty="0" smtClean="0">
                <a:solidFill>
                  <a:srgbClr val="462300"/>
                </a:solidFill>
              </a:rPr>
              <a:t>... </a:t>
            </a:r>
            <a:r>
              <a:rPr lang="ru-RU" b="1" dirty="0">
                <a:solidFill>
                  <a:srgbClr val="462300"/>
                </a:solidFill>
              </a:rPr>
              <a:t>После сего отправились в собор; по окончании богослужения – крестный ход с массой народа отправился в дом Ивана Ивановича Макке, где был прочитан губернатором указ об открытии новой Самарской </a:t>
            </a:r>
            <a:r>
              <a:rPr lang="ru-RU" b="1" dirty="0" smtClean="0">
                <a:solidFill>
                  <a:srgbClr val="462300"/>
                </a:solidFill>
              </a:rPr>
              <a:t>губернии...»</a:t>
            </a:r>
            <a:endParaRPr lang="ru-RU" b="1" dirty="0">
              <a:solidFill>
                <a:srgbClr val="462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62300"/>
                </a:solidFill>
              </a:rPr>
              <a:t>особняк И.И. Макке, 1850 г.</a:t>
            </a:r>
            <a:endParaRPr lang="ru-RU" b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старая бумаг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7498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62300"/>
                </a:solidFill>
              </a:rPr>
              <a:t>В 3 часа начали съезжаться на </a:t>
            </a:r>
            <a:r>
              <a:rPr lang="ru-RU" sz="2000" b="1" dirty="0" smtClean="0">
                <a:solidFill>
                  <a:srgbClr val="462300"/>
                </a:solidFill>
              </a:rPr>
              <a:t>обед... </a:t>
            </a:r>
            <a:r>
              <a:rPr lang="ru-RU" sz="2000" b="1" dirty="0">
                <a:solidFill>
                  <a:srgbClr val="462300"/>
                </a:solidFill>
              </a:rPr>
              <a:t>В начале обеда сенатор </a:t>
            </a:r>
            <a:r>
              <a:rPr lang="ru-RU" sz="2000" b="1" dirty="0" err="1">
                <a:solidFill>
                  <a:srgbClr val="462300"/>
                </a:solidFill>
              </a:rPr>
              <a:t>Переверзев</a:t>
            </a:r>
            <a:r>
              <a:rPr lang="ru-RU" sz="2000" b="1" dirty="0">
                <a:solidFill>
                  <a:srgbClr val="462300"/>
                </a:solidFill>
              </a:rPr>
              <a:t> </a:t>
            </a:r>
            <a:r>
              <a:rPr lang="ru-RU" sz="2000" b="1" dirty="0" smtClean="0">
                <a:solidFill>
                  <a:srgbClr val="462300"/>
                </a:solidFill>
              </a:rPr>
              <a:t>сказал торжеству речь …Перед </a:t>
            </a:r>
            <a:r>
              <a:rPr lang="ru-RU" sz="2000" b="1" dirty="0">
                <a:solidFill>
                  <a:srgbClr val="462300"/>
                </a:solidFill>
              </a:rPr>
              <a:t>заздравным тостом Государя губернатор </a:t>
            </a:r>
            <a:r>
              <a:rPr lang="ru-RU" sz="2000" b="1" dirty="0" err="1" smtClean="0">
                <a:solidFill>
                  <a:srgbClr val="462300"/>
                </a:solidFill>
              </a:rPr>
              <a:t>Волховский</a:t>
            </a:r>
            <a:r>
              <a:rPr lang="ru-RU" sz="2000" b="1" dirty="0" smtClean="0">
                <a:solidFill>
                  <a:srgbClr val="462300"/>
                </a:solidFill>
              </a:rPr>
              <a:t> прочитал </a:t>
            </a:r>
            <a:r>
              <a:rPr lang="ru-RU" sz="2000" b="1" dirty="0">
                <a:solidFill>
                  <a:srgbClr val="462300"/>
                </a:solidFill>
              </a:rPr>
              <a:t>небольшую речь, за которой последовало единодушное «Ура!» </a:t>
            </a:r>
          </a:p>
          <a:p>
            <a:r>
              <a:rPr lang="ru-RU" sz="2000" b="1" dirty="0">
                <a:solidFill>
                  <a:srgbClr val="462300"/>
                </a:solidFill>
              </a:rPr>
              <a:t>Второй тост был за </a:t>
            </a:r>
            <a:r>
              <a:rPr lang="ru-RU" sz="2000" b="1" dirty="0" smtClean="0">
                <a:solidFill>
                  <a:srgbClr val="462300"/>
                </a:solidFill>
              </a:rPr>
              <a:t>генерал-губернатора Перовского».</a:t>
            </a:r>
          </a:p>
          <a:p>
            <a:endParaRPr lang="ru-RU" sz="2000" b="1" dirty="0">
              <a:solidFill>
                <a:srgbClr val="462300"/>
              </a:solidFill>
            </a:endParaRPr>
          </a:p>
          <a:p>
            <a:r>
              <a:rPr lang="ru-RU" sz="2000" b="1" dirty="0" smtClean="0">
                <a:solidFill>
                  <a:srgbClr val="462300"/>
                </a:solidFill>
              </a:rPr>
              <a:t>В </a:t>
            </a:r>
            <a:r>
              <a:rPr lang="ru-RU" sz="2000" b="1" dirty="0">
                <a:solidFill>
                  <a:srgbClr val="462300"/>
                </a:solidFill>
              </a:rPr>
              <a:t>память сего торжества торговый дом Плешанова пожертвовал на погорельцев города Самары 6000 рублей серебром. Затем присутствующие за столом также пожелали увековечить этот день добрым делом – сделали подписку на открытие в Самаре Алексеевского детского приюта. Таким образом, в доме Ивана Ивановича Макке, где теперь Реальное училище, совершилось историческое событие, а именно торжество открытия Самарской </a:t>
            </a:r>
            <a:r>
              <a:rPr lang="ru-RU" sz="2000" b="1" dirty="0" smtClean="0">
                <a:solidFill>
                  <a:srgbClr val="462300"/>
                </a:solidFill>
              </a:rPr>
              <a:t>губернии.</a:t>
            </a:r>
            <a:endParaRPr lang="ru-RU" sz="2000" b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375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Баулин Олег</dc:creator>
  <cp:lastModifiedBy>Баулин О.В.</cp:lastModifiedBy>
  <cp:revision>19</cp:revision>
  <dcterms:created xsi:type="dcterms:W3CDTF">2011-10-24T04:25:37Z</dcterms:created>
  <dcterms:modified xsi:type="dcterms:W3CDTF">2011-10-24T19:09:37Z</dcterms:modified>
</cp:coreProperties>
</file>