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8BB4-EC99-441D-A4BD-42C8E86FEEF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2457-97DA-4918-98FE-868CDCF5E2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8BB4-EC99-441D-A4BD-42C8E86FEEF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2457-97DA-4918-98FE-868CDCF5E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8BB4-EC99-441D-A4BD-42C8E86FEEF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2457-97DA-4918-98FE-868CDCF5E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8BB4-EC99-441D-A4BD-42C8E86FEEF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2457-97DA-4918-98FE-868CDCF5E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8BB4-EC99-441D-A4BD-42C8E86FEEF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01C2457-97DA-4918-98FE-868CDCF5E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8BB4-EC99-441D-A4BD-42C8E86FEEF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2457-97DA-4918-98FE-868CDCF5E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8BB4-EC99-441D-A4BD-42C8E86FEEF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2457-97DA-4918-98FE-868CDCF5E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8BB4-EC99-441D-A4BD-42C8E86FEEF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2457-97DA-4918-98FE-868CDCF5E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8BB4-EC99-441D-A4BD-42C8E86FEEF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2457-97DA-4918-98FE-868CDCF5E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8BB4-EC99-441D-A4BD-42C8E86FEEF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2457-97DA-4918-98FE-868CDCF5E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8BB4-EC99-441D-A4BD-42C8E86FEEF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2457-97DA-4918-98FE-868CDCF5E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258BB4-EC99-441D-A4BD-42C8E86FEEF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1C2457-97DA-4918-98FE-868CDCF5E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2639814"/>
            <a:ext cx="5616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Дипломатические миссии </a:t>
            </a:r>
          </a:p>
          <a:p>
            <a:pPr algn="ctr"/>
            <a:r>
              <a:rPr lang="ru-RU" sz="3200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в военном Куйбышеве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КРАЕВЕДЕНИЕ\посольства\посАвстралии.jpg"/>
          <p:cNvPicPr>
            <a:picLocks noChangeAspect="1" noChangeArrowheads="1"/>
          </p:cNvPicPr>
          <p:nvPr/>
        </p:nvPicPr>
        <p:blipFill>
          <a:blip r:embed="rId2" cstate="print"/>
          <a:srcRect t="7087" b="4320"/>
          <a:stretch>
            <a:fillRect/>
          </a:stretch>
        </p:blipFill>
        <p:spPr bwMode="auto">
          <a:xfrm>
            <a:off x="4211960" y="692696"/>
            <a:ext cx="4572000" cy="5400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556792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посольство </a:t>
            </a:r>
            <a:r>
              <a:rPr lang="ru-RU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Австралии </a:t>
            </a:r>
            <a:r>
              <a:rPr lang="ru-RU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ул. Куйбышева, 110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САМАРА\Млд., 119.jpg"/>
          <p:cNvPicPr>
            <a:picLocks noChangeAspect="1" noChangeArrowheads="1"/>
          </p:cNvPicPr>
          <p:nvPr/>
        </p:nvPicPr>
        <p:blipFill>
          <a:blip r:embed="rId2" cstate="print"/>
          <a:srcRect l="4282" t="3730" r="5790" b="4938"/>
          <a:stretch>
            <a:fillRect/>
          </a:stretch>
        </p:blipFill>
        <p:spPr bwMode="auto">
          <a:xfrm>
            <a:off x="1326270" y="260648"/>
            <a:ext cx="6486090" cy="52565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586798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посольство Норвегии – ул. Молодогвардейская, 119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КРАЕВЕДЕНИЕ\посольства\посБолгарии.JPG"/>
          <p:cNvPicPr>
            <a:picLocks noChangeAspect="1" noChangeArrowheads="1"/>
          </p:cNvPicPr>
          <p:nvPr/>
        </p:nvPicPr>
        <p:blipFill>
          <a:blip r:embed="rId2" cstate="print"/>
          <a:srcRect b="7246"/>
          <a:stretch>
            <a:fillRect/>
          </a:stretch>
        </p:blipFill>
        <p:spPr bwMode="auto">
          <a:xfrm>
            <a:off x="1130730" y="404664"/>
            <a:ext cx="6825646" cy="47445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5435932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посольство Болгарии – ул. Молодогвардейская, 126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КРАЕВЕДЕНИЕ\посольства\посПольши.jpg"/>
          <p:cNvPicPr>
            <a:picLocks noChangeAspect="1" noChangeArrowheads="1"/>
          </p:cNvPicPr>
          <p:nvPr/>
        </p:nvPicPr>
        <p:blipFill>
          <a:blip r:embed="rId2" cstate="print"/>
          <a:srcRect b="16000"/>
          <a:stretch>
            <a:fillRect/>
          </a:stretch>
        </p:blipFill>
        <p:spPr bwMode="auto">
          <a:xfrm>
            <a:off x="971600" y="145471"/>
            <a:ext cx="5760640" cy="645188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07904" y="694437"/>
            <a:ext cx="2862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посольство </a:t>
            </a:r>
            <a:r>
              <a:rPr lang="ru-RU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Польши</a:t>
            </a:r>
          </a:p>
          <a:p>
            <a:r>
              <a:rPr lang="ru-RU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ул</a:t>
            </a:r>
            <a:r>
              <a:rPr lang="ru-RU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. Чапаевская, 165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КРАЕВЕДЕНИЕ\посольства\посШвеции.jpg"/>
          <p:cNvPicPr>
            <a:picLocks noChangeAspect="1" noChangeArrowheads="1"/>
          </p:cNvPicPr>
          <p:nvPr/>
        </p:nvPicPr>
        <p:blipFill>
          <a:blip r:embed="rId2" cstate="print"/>
          <a:srcRect t="16488" b="3064"/>
          <a:stretch>
            <a:fillRect/>
          </a:stretch>
        </p:blipFill>
        <p:spPr bwMode="auto">
          <a:xfrm>
            <a:off x="0" y="151306"/>
            <a:ext cx="9144000" cy="55099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5939988"/>
            <a:ext cx="7452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посольство Швеции – ул. Фрунзе, 159 / Красноармейская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5939988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посольство США – ул. Некрасовская, 62</a:t>
            </a:r>
          </a:p>
        </p:txBody>
      </p:sp>
      <p:pic>
        <p:nvPicPr>
          <p:cNvPr id="8195" name="Picture 3" descr="D:\Новая-старая Самара\IMG_1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440873" cy="55803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КРАЕВЕДЕНИЕ\посольства\посЧехословак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99368"/>
            <a:ext cx="7924800" cy="4241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5435932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посольство Чехословакии – ул. Фрунзе, 113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КРАЕВЕДЕНИЕ\посольства\посЮгославии.jpg"/>
          <p:cNvPicPr>
            <a:picLocks noChangeAspect="1" noChangeArrowheads="1"/>
          </p:cNvPicPr>
          <p:nvPr/>
        </p:nvPicPr>
        <p:blipFill>
          <a:blip r:embed="rId2" cstate="print"/>
          <a:srcRect t="8513"/>
          <a:stretch>
            <a:fillRect/>
          </a:stretch>
        </p:blipFill>
        <p:spPr bwMode="auto">
          <a:xfrm>
            <a:off x="244634" y="448816"/>
            <a:ext cx="8647846" cy="50684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5795972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посольство Югославии – ул. Фрунзе, 51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КРАЕВЕДЕНИЕ\посольства\посЯпонии.jpg"/>
          <p:cNvPicPr>
            <a:picLocks noChangeAspect="1" noChangeArrowheads="1"/>
          </p:cNvPicPr>
          <p:nvPr/>
        </p:nvPicPr>
        <p:blipFill>
          <a:blip r:embed="rId2" cstate="print"/>
          <a:srcRect b="5087"/>
          <a:stretch>
            <a:fillRect/>
          </a:stretch>
        </p:blipFill>
        <p:spPr bwMode="auto">
          <a:xfrm>
            <a:off x="966614" y="574897"/>
            <a:ext cx="7205786" cy="45822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5507940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посольство Японии – ул. Чапаевская, 80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КРАЕВЕДЕНИЕ\посольства\посТурции.jpg"/>
          <p:cNvPicPr>
            <a:picLocks noChangeAspect="1" noChangeArrowheads="1"/>
          </p:cNvPicPr>
          <p:nvPr/>
        </p:nvPicPr>
        <p:blipFill>
          <a:blip r:embed="rId2" cstate="print"/>
          <a:srcRect l="12348" t="9641" b="15547"/>
          <a:stretch>
            <a:fillRect/>
          </a:stretch>
        </p:blipFill>
        <p:spPr bwMode="auto">
          <a:xfrm>
            <a:off x="323528" y="260648"/>
            <a:ext cx="8477200" cy="54265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69976" y="5939988"/>
            <a:ext cx="5022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посольство Турции – ул. Фрунзе, 57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883676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22 июня </a:t>
            </a:r>
            <a:r>
              <a:rPr lang="en-US" sz="2400" b="1" dirty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ru-RU" sz="2400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94</a:t>
            </a:r>
            <a:r>
              <a:rPr lang="en-US" sz="2400" b="1" dirty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ru-RU" sz="2400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b="1" dirty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года фашистская Германия без объявления войны вероломно напала на СССР</a:t>
            </a:r>
            <a:r>
              <a:rPr lang="ru-RU" sz="2400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r>
              <a:rPr lang="ru-RU" sz="2400" b="1" dirty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30 июня был образован Государственный Комитет Обороны – ГКО</a:t>
            </a:r>
            <a:r>
              <a:rPr lang="ru-RU" sz="2400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ru-RU" dirty="0"/>
          </a:p>
        </p:txBody>
      </p:sp>
      <p:pic>
        <p:nvPicPr>
          <p:cNvPr id="14337" name="Picture 1" descr="F:\КРАЕВЕДЕНИЕ\посольства\бункер Стал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396044"/>
            <a:ext cx="5292080" cy="39690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52120" y="908720"/>
            <a:ext cx="3275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бункер И.В. Сталина, кабинет заседаний</a:t>
            </a:r>
          </a:p>
          <a:p>
            <a:endParaRPr lang="ru-RU" sz="2000" b="1" dirty="0" smtClean="0">
              <a:solidFill>
                <a:srgbClr val="1E0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2000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глубина 37 метров</a:t>
            </a:r>
            <a:endParaRPr lang="ru-RU" sz="2000" b="1" dirty="0">
              <a:solidFill>
                <a:srgbClr val="1E0F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Олег\Сад., 166 , пос-во Бельгии.JPG"/>
          <p:cNvPicPr>
            <a:picLocks noChangeAspect="1" noChangeArrowheads="1"/>
          </p:cNvPicPr>
          <p:nvPr/>
        </p:nvPicPr>
        <p:blipFill>
          <a:blip r:embed="rId2" cstate="print"/>
          <a:srcRect l="1650" t="6826" r="1024" b="5801"/>
          <a:stretch>
            <a:fillRect/>
          </a:stretch>
        </p:blipFill>
        <p:spPr bwMode="auto">
          <a:xfrm>
            <a:off x="1080737" y="476672"/>
            <a:ext cx="6947647" cy="46805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5435932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посольство Бельгии – ул. Садовая, 166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95536" y="569004"/>
            <a:ext cx="83529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E0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15 октября 1941 г. Государственный Комитет Обороны принял решение, учреждавший, по сути «запасную столицу» </a:t>
            </a: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1E0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 Куйбышеве:</a:t>
            </a: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1E0F00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1E0F00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23528" y="1741453"/>
            <a:ext cx="85689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260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E0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«Ввиду неблагоприятного положения в районе Можайской оборонительной линии ГКО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E0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постановил:</a:t>
            </a:r>
          </a:p>
          <a:p>
            <a:pPr marL="342900" marR="0" lvl="0" indent="-260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1E0F00"/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342900" marR="0" lvl="0" indent="-260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E0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Поручить т. Молотову заявить иностранным миссиям, чтобы они сегодня же эвакуировались в г. Куйбышев.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1E0F00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342900" marR="0" lvl="0" indent="-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E0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Сегодня же эвакуировать Президиум Верховного Совета, также Правительство во главе с Молотовым (Сталин эвакуируется завтра или позднее, смотря по обстановке).</a:t>
            </a:r>
          </a:p>
          <a:p>
            <a:pPr marL="342900" marR="0" lvl="0" indent="-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E0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Немедленно эвакуироваться органам Наркомата Обороны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1E0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Наркомвоенторга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E0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в г.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1E0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E0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Куйбышев, а основной группе Генштаба в г Арзамас.»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E0F00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331640" y="4485744"/>
            <a:ext cx="7380312" cy="182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50" b="1" i="0" u="none" strike="noStrike" cap="none" normalizeH="0" baseline="0" dirty="0" smtClean="0">
                <a:ln>
                  <a:noFill/>
                </a:ln>
                <a:solidFill>
                  <a:srgbClr val="1E0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Дипломатические миссии прибыли в Куйбышев 20 октября.    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50" b="1" i="0" u="none" strike="noStrike" cap="none" normalizeH="0" baseline="0" dirty="0" smtClean="0">
                <a:ln>
                  <a:noFill/>
                </a:ln>
                <a:solidFill>
                  <a:srgbClr val="1E0F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Вместе с дипломатическим корпусом в Куйбышев приехал и значительный штат работник Наркомата иностранных дел СССР.</a:t>
            </a:r>
            <a:r>
              <a:rPr kumimoji="0" lang="ru-RU" sz="2250" b="1" i="0" u="none" strike="noStrike" cap="none" normalizeH="0" baseline="0" dirty="0" smtClean="0">
                <a:ln>
                  <a:noFill/>
                </a:ln>
                <a:solidFill>
                  <a:srgbClr val="1E0F00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pic>
        <p:nvPicPr>
          <p:cNvPr id="12290" name="Picture 2" descr="F:\КРАЕВЕДЕНИЕ\парад 7 ноября 1941 г\парад, посольский корпус.jpg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20000" contrast="30000"/>
          </a:blip>
          <a:srcRect/>
          <a:stretch>
            <a:fillRect/>
          </a:stretch>
        </p:blipFill>
        <p:spPr bwMode="auto">
          <a:xfrm>
            <a:off x="395536" y="260648"/>
            <a:ext cx="5328592" cy="385199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772816"/>
            <a:ext cx="8352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В 1941-1943 гг. за дверями посольских подъездов с разноцветными флагами иностранных государств готовились многие важные документы, определявшие во многом ход и исход второй мировой войны. </a:t>
            </a:r>
          </a:p>
          <a:p>
            <a:endParaRPr lang="ru-RU" sz="2200" b="1" dirty="0" smtClean="0">
              <a:solidFill>
                <a:srgbClr val="1E0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2200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Различные вопросы двусторонних отношений стояли в повестке дня встреч советских государственных деятелей и дипломатов с представителями США и Англии. </a:t>
            </a:r>
            <a:endParaRPr lang="ru-RU" sz="2200" b="1" dirty="0">
              <a:solidFill>
                <a:srgbClr val="1E0F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осольства.jpg"/>
          <p:cNvPicPr>
            <a:picLocks noChangeAspect="1" noChangeArrowheads="1"/>
          </p:cNvPicPr>
          <p:nvPr/>
        </p:nvPicPr>
        <p:blipFill>
          <a:blip r:embed="rId2" cstate="print"/>
          <a:srcRect l="1587" t="10015" r="1587" b="958"/>
          <a:stretch>
            <a:fillRect/>
          </a:stretch>
        </p:blipFill>
        <p:spPr bwMode="auto">
          <a:xfrm>
            <a:off x="3707904" y="153227"/>
            <a:ext cx="4968552" cy="65161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2032972"/>
            <a:ext cx="2304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Расположение</a:t>
            </a:r>
          </a:p>
          <a:p>
            <a:pPr algn="ctr"/>
            <a:r>
              <a:rPr lang="ru-RU" sz="2200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посольств</a:t>
            </a:r>
          </a:p>
          <a:p>
            <a:pPr algn="ctr"/>
            <a:r>
              <a:rPr lang="ru-RU" sz="2200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в Куйбышеве</a:t>
            </a:r>
            <a:endParaRPr lang="ru-RU" sz="2200" b="1" dirty="0">
              <a:solidFill>
                <a:srgbClr val="1E0F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040" y="1707773"/>
            <a:ext cx="8388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посольство Афганистана – ул. Куйбышева, 137 (не сохранилось)</a:t>
            </a:r>
          </a:p>
          <a:p>
            <a:r>
              <a:rPr lang="ru-RU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посольство Греции – ул. Степана Разина, 126</a:t>
            </a:r>
          </a:p>
          <a:p>
            <a:r>
              <a:rPr lang="ru-RU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военная миссия Англии – ул. Степана Разина, 106</a:t>
            </a:r>
          </a:p>
          <a:p>
            <a:r>
              <a:rPr lang="ru-RU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посольство Ирана – ул. Степана Разина, 130</a:t>
            </a:r>
          </a:p>
          <a:p>
            <a:r>
              <a:rPr lang="ru-RU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посольство Канады – ул. Чапаевская, 181 / Вилоновская</a:t>
            </a:r>
          </a:p>
          <a:p>
            <a:r>
              <a:rPr lang="ru-RU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посольство Мексики – ул. Куйбышева, 129</a:t>
            </a:r>
          </a:p>
          <a:p>
            <a:r>
              <a:rPr lang="ru-RU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миссия Монголии – ул. Красноармейская, 84</a:t>
            </a:r>
          </a:p>
          <a:p>
            <a:r>
              <a:rPr lang="ru-RU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посольство Китая – ул. Степана Разина, 108</a:t>
            </a:r>
          </a:p>
          <a:p>
            <a:r>
              <a:rPr lang="ru-RU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посольство Тувы – ул. Красноармейская, 34 (не сохранилось)</a:t>
            </a:r>
            <a:endParaRPr lang="ru-RU" b="1" dirty="0">
              <a:solidFill>
                <a:srgbClr val="1E0F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РАЕВЕДЕНИЕ\посольства\воен.миссия Великобритании.JPG"/>
          <p:cNvPicPr>
            <a:picLocks noChangeAspect="1" noChangeArrowheads="1"/>
          </p:cNvPicPr>
          <p:nvPr/>
        </p:nvPicPr>
        <p:blipFill>
          <a:blip r:embed="rId2" cstate="print"/>
          <a:srcRect l="9001" t="5001" r="5487" b="3986"/>
          <a:stretch>
            <a:fillRect/>
          </a:stretch>
        </p:blipFill>
        <p:spPr bwMode="auto">
          <a:xfrm>
            <a:off x="1259632" y="260649"/>
            <a:ext cx="6624736" cy="52881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586798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посольство Великобритании – ул. Куйбышева, 151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КРАЕВЕДЕНИЕ\посольства\национально-освободительный комитет Франции.JPG"/>
          <p:cNvPicPr>
            <a:picLocks noChangeAspect="1" noChangeArrowheads="1"/>
          </p:cNvPicPr>
          <p:nvPr/>
        </p:nvPicPr>
        <p:blipFill>
          <a:blip r:embed="rId2" cstate="print"/>
          <a:srcRect t="5479" b="6849"/>
          <a:stretch>
            <a:fillRect/>
          </a:stretch>
        </p:blipFill>
        <p:spPr bwMode="auto">
          <a:xfrm>
            <a:off x="683568" y="403678"/>
            <a:ext cx="7776863" cy="51135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7959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E0F00"/>
                </a:solidFill>
                <a:latin typeface="Courier New" pitchFamily="49" charset="0"/>
                <a:cs typeface="Courier New" pitchFamily="49" charset="0"/>
              </a:rPr>
              <a:t>национальный освободительный комитет Франции – ул. Куйбышева, 111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</TotalTime>
  <Words>406</Words>
  <Application>Microsoft Office PowerPoint</Application>
  <PresentationFormat>Экран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Баулин О.В.</dc:creator>
  <cp:lastModifiedBy>Баулин О.В.</cp:lastModifiedBy>
  <cp:revision>16</cp:revision>
  <dcterms:created xsi:type="dcterms:W3CDTF">2011-10-24T22:21:30Z</dcterms:created>
  <dcterms:modified xsi:type="dcterms:W3CDTF">2011-10-25T00:49:06Z</dcterms:modified>
</cp:coreProperties>
</file>